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15119350"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6"/>
    <p:restoredTop sz="96327"/>
  </p:normalViewPr>
  <p:slideViewPr>
    <p:cSldViewPr snapToGrid="0" showGuides="1">
      <p:cViewPr varScale="1">
        <p:scale>
          <a:sx n="72" d="100"/>
          <a:sy n="72" d="100"/>
        </p:scale>
        <p:origin x="1626" y="84"/>
      </p:cViewPr>
      <p:guideLst>
        <p:guide orient="horz" pos="3345"/>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GB"/>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7/23/2024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85391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7/23/2024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30021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7/23/2024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42076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7/23/2024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01844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2701A29-D3F8-E041-970A-5989E69128E0}" type="datetimeFigureOut">
              <a:rPr lang="en-US" smtClean="0"/>
              <a:t>7/23/2024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65129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2701A29-D3F8-E041-970A-5989E69128E0}" type="datetimeFigureOut">
              <a:rPr lang="en-US" smtClean="0"/>
              <a:t>7/23/2024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15304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2701A29-D3F8-E041-970A-5989E69128E0}" type="datetimeFigureOut">
              <a:rPr lang="en-US" smtClean="0"/>
              <a:t>7/23/2024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85854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2701A29-D3F8-E041-970A-5989E69128E0}" type="datetimeFigureOut">
              <a:rPr lang="en-US" smtClean="0"/>
              <a:t>7/23/2024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64253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01A29-D3F8-E041-970A-5989E69128E0}" type="datetimeFigureOut">
              <a:rPr lang="en-US" smtClean="0"/>
              <a:t>7/23/2024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25587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7/23/2024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87422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7/23/2024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92217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2701A29-D3F8-E041-970A-5989E69128E0}" type="datetimeFigureOut">
              <a:rPr lang="en-US" smtClean="0"/>
              <a:t>7/23/2024</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BA630AFC-AC19-1346-832F-CC2FF9CB1B69}" type="slidenum">
              <a:rPr lang="en-US" smtClean="0"/>
              <a:t>‹#›</a:t>
            </a:fld>
            <a:endParaRPr lang="en-US"/>
          </a:p>
        </p:txBody>
      </p:sp>
    </p:spTree>
    <p:extLst>
      <p:ext uri="{BB962C8B-B14F-4D97-AF65-F5344CB8AC3E}">
        <p14:creationId xmlns:p14="http://schemas.microsoft.com/office/powerpoint/2010/main" val="1028000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pn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4B1E7273-DB54-78AB-B7F4-503D942EA53B}"/>
              </a:ext>
            </a:extLst>
          </p:cNvPr>
          <p:cNvPicPr>
            <a:picLocks noChangeAspect="1"/>
          </p:cNvPicPr>
          <p:nvPr/>
        </p:nvPicPr>
        <p:blipFill>
          <a:blip r:embed="rId2">
            <a:alphaModFix/>
          </a:blip>
          <a:stretch>
            <a:fillRect/>
          </a:stretch>
        </p:blipFill>
        <p:spPr>
          <a:xfrm>
            <a:off x="7751591" y="417122"/>
            <a:ext cx="7176652" cy="8748922"/>
          </a:xfrm>
          <a:prstGeom prst="rect">
            <a:avLst/>
          </a:prstGeom>
        </p:spPr>
      </p:pic>
      <p:sp>
        <p:nvSpPr>
          <p:cNvPr id="17" name="Text Box 23">
            <a:extLst>
              <a:ext uri="{FF2B5EF4-FFF2-40B4-BE49-F238E27FC236}">
                <a16:creationId xmlns:a16="http://schemas.microsoft.com/office/drawing/2014/main" id="{1E14AAD1-56FE-6AFF-ED06-45802F91C36B}"/>
              </a:ext>
            </a:extLst>
          </p:cNvPr>
          <p:cNvSpPr txBox="1">
            <a:spLocks noChangeArrowheads="1"/>
          </p:cNvSpPr>
          <p:nvPr/>
        </p:nvSpPr>
        <p:spPr bwMode="auto">
          <a:xfrm>
            <a:off x="8230915" y="7098392"/>
            <a:ext cx="6120130" cy="217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27000"/>
              </a:lnSpc>
            </a:pPr>
            <a:r>
              <a:rPr lang="en-GB" sz="1400" dirty="0">
                <a:solidFill>
                  <a:srgbClr val="0070C0"/>
                </a:solidFill>
                <a:effectLst/>
                <a:latin typeface="Helvetica" panose="020B0604020202020204" pitchFamily="34" charset="0"/>
                <a:ea typeface="Times New Roman" panose="02020603050405020304" pitchFamily="18" charset="0"/>
                <a:cs typeface="HelveticaNeueLT-Roman"/>
              </a:rPr>
              <a:t>A Spacious First Floor Three Bedroom Flat Ideally Located Only A Short Distance From Both Exmouth Town Centre And Sea Front With Own Private Courtyard Area And Parking Space</a:t>
            </a:r>
            <a:endParaRPr lang="en-GB" sz="1400" dirty="0">
              <a:solidFill>
                <a:srgbClr val="0070C0"/>
              </a:solidFill>
              <a:effectLst/>
              <a:latin typeface="Times New Roman" panose="02020603050405020304" pitchFamily="18" charset="0"/>
              <a:ea typeface="Times New Roman" panose="02020603050405020304" pitchFamily="18" charset="0"/>
            </a:endParaRPr>
          </a:p>
          <a:p>
            <a:pPr algn="ctr">
              <a:lnSpc>
                <a:spcPct val="127000"/>
              </a:lnSpc>
            </a:pPr>
            <a:r>
              <a:rPr lang="en-GB" sz="1800" dirty="0">
                <a:solidFill>
                  <a:srgbClr val="3366FF"/>
                </a:solidFill>
                <a:effectLst/>
                <a:latin typeface="Helvetica" panose="020B0604020202020204" pitchFamily="34" charset="0"/>
                <a:ea typeface="Times New Roman" panose="02020603050405020304" pitchFamily="18" charset="0"/>
                <a:cs typeface="HelveticaNeueLT-Roman"/>
              </a:rPr>
              <a:t> </a:t>
            </a:r>
            <a:r>
              <a:rPr lang="en-GB" sz="1200" dirty="0">
                <a:solidFill>
                  <a:srgbClr val="000000"/>
                </a:solidFill>
                <a:effectLst/>
                <a:latin typeface="Helvetica" panose="020B0604020202020204" pitchFamily="34" charset="0"/>
                <a:ea typeface="Times New Roman" panose="02020603050405020304" pitchFamily="18" charset="0"/>
                <a:cs typeface="HelveticaNeueLT-Roman"/>
              </a:rPr>
              <a:t>Bay Windowed Lounge With Feature Fireplace • Kitchen/Breakfast Room  </a:t>
            </a:r>
            <a:endParaRPr lang="en-GB" sz="1200" dirty="0">
              <a:effectLst/>
              <a:latin typeface="Times New Roman" panose="02020603050405020304" pitchFamily="18" charset="0"/>
              <a:ea typeface="Times New Roman" panose="02020603050405020304" pitchFamily="18"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Three Bedrooms • Bathroom/WC • Gas Central Heating • </a:t>
            </a:r>
            <a:endParaRPr lang="en-GB" sz="1200" dirty="0">
              <a:effectLst/>
              <a:latin typeface="Times New Roman" panose="02020603050405020304" pitchFamily="18" charset="0"/>
              <a:ea typeface="Times New Roman" panose="02020603050405020304" pitchFamily="18"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uPVC Double Glazed Windows • Rear Patio Courtyard Area • PARKING SPACE</a:t>
            </a:r>
            <a:endParaRPr lang="en-GB" sz="1200" dirty="0">
              <a:effectLst/>
              <a:latin typeface="Times New Roman" panose="02020603050405020304" pitchFamily="18" charset="0"/>
              <a:ea typeface="Times New Roman" panose="02020603050405020304" pitchFamily="18"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Ideal Permanent Home Or Holiday Retreat</a:t>
            </a:r>
            <a:endParaRPr lang="en-GB" sz="1200" dirty="0">
              <a:effectLst/>
              <a:latin typeface="Times New Roman" panose="02020603050405020304" pitchFamily="18" charset="0"/>
              <a:ea typeface="Times New Roman" panose="02020603050405020304" pitchFamily="18" charset="0"/>
            </a:endParaRPr>
          </a:p>
        </p:txBody>
      </p:sp>
      <p:sp>
        <p:nvSpPr>
          <p:cNvPr id="20" name="Text Box 24">
            <a:extLst>
              <a:ext uri="{FF2B5EF4-FFF2-40B4-BE49-F238E27FC236}">
                <a16:creationId xmlns:a16="http://schemas.microsoft.com/office/drawing/2014/main" id="{091C62D5-6A48-5D3C-30F0-C9E302EBA621}"/>
              </a:ext>
            </a:extLst>
          </p:cNvPr>
          <p:cNvSpPr txBox="1">
            <a:spLocks noChangeArrowheads="1"/>
          </p:cNvSpPr>
          <p:nvPr/>
        </p:nvSpPr>
        <p:spPr bwMode="auto">
          <a:xfrm>
            <a:off x="12543624" y="1738255"/>
            <a:ext cx="1925181" cy="83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GUIDE PRICE </a:t>
            </a:r>
          </a:p>
          <a:p>
            <a:pPr>
              <a:lnSpc>
                <a:spcPct val="120000"/>
              </a:lnSpc>
              <a:tabLst>
                <a:tab pos="685800" algn="l"/>
              </a:tabLst>
            </a:pPr>
            <a:r>
              <a:rPr lang="en-GB" sz="1400" dirty="0">
                <a:solidFill>
                  <a:srgbClr val="000000"/>
                </a:solidFill>
                <a:effectLst/>
                <a:latin typeface="HelveticaNeueLT-Roman"/>
                <a:ea typeface="Times New Roman" panose="02020603050405020304" pitchFamily="18" charset="0"/>
                <a:cs typeface="HelveticaNeueLT-Roman"/>
              </a:rPr>
              <a:t>Offers over £235,000</a:t>
            </a:r>
            <a:endParaRPr lang="en-GB" sz="1400" dirty="0">
              <a:effectLst/>
              <a:latin typeface="Times New Roman" panose="02020603050405020304" pitchFamily="18" charset="0"/>
              <a:ea typeface="Times New Roman" panose="02020603050405020304" pitchFamily="18" charset="0"/>
            </a:endParaRPr>
          </a:p>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TENURE </a:t>
            </a:r>
            <a:r>
              <a:rPr lang="en-GB" sz="1200" dirty="0">
                <a:solidFill>
                  <a:srgbClr val="0048FF"/>
                </a:solidFill>
                <a:effectLst/>
                <a:latin typeface="HelveticaNeueLT-Roman"/>
                <a:ea typeface="Times New Roman" panose="02020603050405020304" pitchFamily="18" charset="0"/>
                <a:cs typeface="HelveticaNeueLT-Roman"/>
              </a:rPr>
              <a:t>	</a:t>
            </a:r>
            <a:r>
              <a:rPr lang="en-GB" sz="1200" dirty="0">
                <a:effectLst/>
                <a:latin typeface="HelveticaNeueLT-Roman"/>
                <a:ea typeface="Times New Roman" panose="02020603050405020304" pitchFamily="18" charset="0"/>
                <a:cs typeface="HelveticaNeueLT-Roman"/>
              </a:rPr>
              <a:t>Freehold</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 </a:t>
            </a:r>
          </a:p>
        </p:txBody>
      </p:sp>
      <p:sp>
        <p:nvSpPr>
          <p:cNvPr id="21" name="Text Box 26">
            <a:extLst>
              <a:ext uri="{FF2B5EF4-FFF2-40B4-BE49-F238E27FC236}">
                <a16:creationId xmlns:a16="http://schemas.microsoft.com/office/drawing/2014/main" id="{6EF9207B-DFE2-5C64-D8E8-504DA677FC37}"/>
              </a:ext>
            </a:extLst>
          </p:cNvPr>
          <p:cNvSpPr txBox="1">
            <a:spLocks noChangeArrowheads="1"/>
          </p:cNvSpPr>
          <p:nvPr/>
        </p:nvSpPr>
        <p:spPr bwMode="auto">
          <a:xfrm>
            <a:off x="8230915" y="1804912"/>
            <a:ext cx="4063365" cy="66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en-GB" dirty="0">
                <a:solidFill>
                  <a:srgbClr val="FFFFFF"/>
                </a:solidFill>
                <a:latin typeface="HelveticaNeueLT-Medium"/>
                <a:ea typeface="Times New Roman" panose="02020603050405020304" pitchFamily="18" charset="0"/>
              </a:rPr>
              <a:t>Flat 2, 43a Victoria Road</a:t>
            </a:r>
            <a:r>
              <a:rPr lang="en-GB" sz="1800" dirty="0">
                <a:solidFill>
                  <a:srgbClr val="FFFFFF"/>
                </a:solidFill>
                <a:effectLst/>
                <a:latin typeface="HelveticaNeueLT-Medium"/>
                <a:ea typeface="Times New Roman" panose="02020603050405020304" pitchFamily="18" charset="0"/>
              </a:rPr>
              <a:t>, Exmouth, EX8 </a:t>
            </a:r>
            <a:r>
              <a:rPr lang="en-GB" dirty="0">
                <a:solidFill>
                  <a:srgbClr val="FFFFFF"/>
                </a:solidFill>
                <a:latin typeface="HelveticaNeueLT-Medium"/>
                <a:ea typeface="Times New Roman" panose="02020603050405020304" pitchFamily="18" charset="0"/>
              </a:rPr>
              <a:t>1DW</a:t>
            </a:r>
            <a:endParaRPr lang="en-GB" sz="1800" dirty="0">
              <a:effectLst/>
              <a:latin typeface="Times New Roman" panose="02020603050405020304" pitchFamily="18" charset="0"/>
              <a:ea typeface="Times New Roman" panose="02020603050405020304" pitchFamily="18" charset="0"/>
            </a:endParaRPr>
          </a:p>
        </p:txBody>
      </p:sp>
      <p:sp>
        <p:nvSpPr>
          <p:cNvPr id="22" name="Text Box 19">
            <a:extLst>
              <a:ext uri="{FF2B5EF4-FFF2-40B4-BE49-F238E27FC236}">
                <a16:creationId xmlns:a16="http://schemas.microsoft.com/office/drawing/2014/main" id="{B5E09519-8895-6BE0-CC84-333AE5155FA9}"/>
              </a:ext>
            </a:extLst>
          </p:cNvPr>
          <p:cNvSpPr txBox="1">
            <a:spLocks noChangeArrowheads="1"/>
          </p:cNvSpPr>
          <p:nvPr/>
        </p:nvSpPr>
        <p:spPr bwMode="auto">
          <a:xfrm>
            <a:off x="8230915" y="741447"/>
            <a:ext cx="6480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800" dirty="0" err="1">
                <a:solidFill>
                  <a:srgbClr val="333333"/>
                </a:solidFill>
                <a:effectLst/>
                <a:latin typeface="Helvetica" pitchFamily="2" charset="0"/>
                <a:ea typeface="Times New Roman" panose="02020603050405020304" pitchFamily="18" charset="0"/>
                <a:cs typeface="HelveticaNeueLTStd-Bd"/>
              </a:rPr>
              <a:t>www.</a:t>
            </a:r>
            <a:r>
              <a:rPr lang="en-GB" sz="1800" dirty="0" err="1">
                <a:solidFill>
                  <a:srgbClr val="333333"/>
                </a:solidFill>
                <a:effectLst/>
                <a:latin typeface="Helvetica" pitchFamily="2" charset="0"/>
                <a:ea typeface="Times New Roman" panose="02020603050405020304" pitchFamily="18" charset="0"/>
                <a:cs typeface="HelveticaNeueLTStd-Md"/>
              </a:rPr>
              <a:t>pennys.net</a:t>
            </a:r>
            <a:endParaRPr lang="en-GB" sz="1200" dirty="0">
              <a:effectLst/>
              <a:latin typeface="Times New Roman" panose="02020603050405020304" pitchFamily="18" charset="0"/>
              <a:ea typeface="Times New Roman" panose="02020603050405020304" pitchFamily="18" charset="0"/>
            </a:endParaRPr>
          </a:p>
        </p:txBody>
      </p:sp>
      <p:cxnSp>
        <p:nvCxnSpPr>
          <p:cNvPr id="23" name="Straight Connector 22">
            <a:extLst>
              <a:ext uri="{FF2B5EF4-FFF2-40B4-BE49-F238E27FC236}">
                <a16:creationId xmlns:a16="http://schemas.microsoft.com/office/drawing/2014/main" id="{CFCBF282-AD09-E914-C52C-EB3FBC53349C}"/>
              </a:ext>
            </a:extLst>
          </p:cNvPr>
          <p:cNvCxnSpPr/>
          <p:nvPr/>
        </p:nvCxnSpPr>
        <p:spPr>
          <a:xfrm>
            <a:off x="7751591" y="9682947"/>
            <a:ext cx="7078779" cy="0"/>
          </a:xfrm>
          <a:prstGeom prst="line">
            <a:avLst/>
          </a:prstGeom>
          <a:ln w="28575">
            <a:solidFill>
              <a:srgbClr val="0057A7"/>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6F1A157-92E8-A84F-7708-EA363B8D6491}"/>
              </a:ext>
            </a:extLst>
          </p:cNvPr>
          <p:cNvSpPr>
            <a:spLocks noChangeArrowheads="1"/>
          </p:cNvSpPr>
          <p:nvPr/>
        </p:nvSpPr>
        <p:spPr bwMode="auto">
          <a:xfrm>
            <a:off x="408260" y="359887"/>
            <a:ext cx="6840220" cy="9972040"/>
          </a:xfrm>
          <a:prstGeom prst="rect">
            <a:avLst/>
          </a:prstGeom>
          <a:noFill/>
          <a:ln w="44450">
            <a:solidFill>
              <a:srgbClr val="0057A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7" name="Text Box 22">
            <a:extLst>
              <a:ext uri="{FF2B5EF4-FFF2-40B4-BE49-F238E27FC236}">
                <a16:creationId xmlns:a16="http://schemas.microsoft.com/office/drawing/2014/main" id="{24A89932-7C65-608A-E3EC-D32690BE7309}"/>
              </a:ext>
            </a:extLst>
          </p:cNvPr>
          <p:cNvSpPr txBox="1">
            <a:spLocks noChangeArrowheads="1"/>
          </p:cNvSpPr>
          <p:nvPr/>
        </p:nvSpPr>
        <p:spPr bwMode="auto">
          <a:xfrm>
            <a:off x="592579" y="9682947"/>
            <a:ext cx="6480175"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r>
              <a:rPr lang="en-GB" sz="600">
                <a:solidFill>
                  <a:srgbClr val="000000"/>
                </a:solidFill>
                <a:effectLst/>
                <a:latin typeface="Helvetica" pitchFamily="2" charset="0"/>
                <a:ea typeface="Times New Roman" panose="02020603050405020304" pitchFamily="18" charset="0"/>
                <a:cs typeface="Times-Italic" pitchFamily="2" charset="0"/>
              </a:rPr>
              <a:t>Pennys Estate Agents Limited for themselves and for the vendor of this property whose agents they are give notice that:- (1) These particulars do not constitute any part of an offer or a contract. (2) All statements contained in these particulars are made without responsibility on the part of Pennys Estate Agents Limited. (3) None of the statements contained in these particulars are to be relied upon as a statement or representation of fact. (4) Any intending purchaser must satisfy himself/herself by inspection or otherwise as to the correctness of each of the statements contained in these particulars. (5) The vendor does not make or give and neither do Pennys Estate Agents Limited nor any person in their employment has any authority to make or give any representation or warranty whatever in relation to this property.</a:t>
            </a:r>
            <a:endParaRPr lang="en-GB" sz="1200">
              <a:effectLst/>
              <a:latin typeface="Times New Roman" panose="02020603050405020304" pitchFamily="18" charset="0"/>
              <a:ea typeface="Times New Roman" panose="02020603050405020304" pitchFamily="18" charset="0"/>
            </a:endParaRPr>
          </a:p>
          <a:p>
            <a:r>
              <a:rPr lang="en-GB" sz="600">
                <a:solidFill>
                  <a:srgbClr val="000000"/>
                </a:solidFill>
                <a:effectLst/>
                <a:latin typeface="Helvetica" pitchFamily="2"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p:txBody>
      </p:sp>
      <p:pic>
        <p:nvPicPr>
          <p:cNvPr id="53" name="Picture 52">
            <a:extLst>
              <a:ext uri="{FF2B5EF4-FFF2-40B4-BE49-F238E27FC236}">
                <a16:creationId xmlns:a16="http://schemas.microsoft.com/office/drawing/2014/main" id="{9EC478D6-12EA-3601-26AA-1125E32778FF}"/>
              </a:ext>
            </a:extLst>
          </p:cNvPr>
          <p:cNvPicPr>
            <a:picLocks noChangeAspect="1"/>
          </p:cNvPicPr>
          <p:nvPr/>
        </p:nvPicPr>
        <p:blipFill>
          <a:blip r:embed="rId3">
            <a:extLst>
              <a:ext uri="{28A0092B-C50C-407E-A947-70E740481C1C}">
                <a14:useLocalDpi xmlns:a14="http://schemas.microsoft.com/office/drawing/2010/main" val="0"/>
              </a:ext>
            </a:extLst>
          </a:blip>
          <a:srcRect b="35262"/>
          <a:stretch>
            <a:fillRect/>
          </a:stretch>
        </p:blipFill>
        <p:spPr bwMode="auto">
          <a:xfrm>
            <a:off x="7746699" y="9950366"/>
            <a:ext cx="1910470" cy="437313"/>
          </a:xfrm>
          <a:prstGeom prst="rect">
            <a:avLst/>
          </a:prstGeom>
          <a:noFill/>
        </p:spPr>
      </p:pic>
      <p:sp>
        <p:nvSpPr>
          <p:cNvPr id="54" name="Text Box 20">
            <a:extLst>
              <a:ext uri="{FF2B5EF4-FFF2-40B4-BE49-F238E27FC236}">
                <a16:creationId xmlns:a16="http://schemas.microsoft.com/office/drawing/2014/main" id="{8F2A2BE9-1C5F-7733-10AA-F18CCE2B41B7}"/>
              </a:ext>
            </a:extLst>
          </p:cNvPr>
          <p:cNvSpPr txBox="1">
            <a:spLocks noChangeArrowheads="1"/>
          </p:cNvSpPr>
          <p:nvPr/>
        </p:nvSpPr>
        <p:spPr bwMode="auto">
          <a:xfrm>
            <a:off x="7746699" y="9805151"/>
            <a:ext cx="677518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Bd"/>
              </a:rPr>
              <a:t>PENNYS ESTATE AGENTS</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818285"/>
                </a:solidFill>
                <a:effectLst/>
                <a:latin typeface="Frutiger LT Std 55 Roman"/>
                <a:ea typeface="Times New Roman" panose="02020603050405020304" pitchFamily="18" charset="0"/>
                <a:cs typeface="HelveticaNeueLTStd-Lt"/>
              </a:rPr>
              <a:t>2 Rolle House, Rolle Street, Exmouth, Devon, EX8 2SN</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Lt"/>
              </a:rPr>
              <a:t>Tel:</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a:solidFill>
                  <a:srgbClr val="818285"/>
                </a:solidFill>
                <a:effectLst/>
                <a:latin typeface="Frutiger LT Std 55 Roman"/>
                <a:ea typeface="Times New Roman" panose="02020603050405020304" pitchFamily="18" charset="0"/>
                <a:cs typeface="HelveticaNeueLTStd-Md"/>
              </a:rPr>
              <a:t>01395 264111 </a:t>
            </a:r>
            <a:r>
              <a:rPr lang="en-GB" sz="1100" dirty="0" err="1">
                <a:solidFill>
                  <a:srgbClr val="0057A8"/>
                </a:solidFill>
                <a:effectLst/>
                <a:latin typeface="Frutiger LT Std 55 Roman"/>
                <a:ea typeface="Times New Roman" panose="02020603050405020304" pitchFamily="18" charset="0"/>
                <a:cs typeface="HelveticaNeueLTStd-Lt"/>
              </a:rPr>
              <a:t>EMail</a:t>
            </a:r>
            <a:r>
              <a:rPr lang="en-GB" sz="1100" dirty="0">
                <a:solidFill>
                  <a:srgbClr val="0057A8"/>
                </a:solidFill>
                <a:effectLst/>
                <a:latin typeface="Frutiger LT Std 55 Roman"/>
                <a:ea typeface="Times New Roman" panose="02020603050405020304" pitchFamily="18" charset="0"/>
                <a:cs typeface="HelveticaNeueLTStd-Lt"/>
              </a:rPr>
              <a:t>:</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err="1">
                <a:solidFill>
                  <a:srgbClr val="818285"/>
                </a:solidFill>
                <a:effectLst/>
                <a:latin typeface="Frutiger LT Std 55 Roman"/>
                <a:ea typeface="Times New Roman" panose="02020603050405020304" pitchFamily="18" charset="0"/>
                <a:cs typeface="HelveticaNeueLTStd-Md"/>
              </a:rPr>
              <a:t>help@pennys.net</a:t>
            </a:r>
            <a:endParaRPr lang="en-GB"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5D572870-F8B2-B9BC-1A37-B015BCF31B4B}"/>
              </a:ext>
            </a:extLst>
          </p:cNvPr>
          <p:cNvSpPr txBox="1"/>
          <p:nvPr/>
        </p:nvSpPr>
        <p:spPr>
          <a:xfrm>
            <a:off x="14581541" y="4320142"/>
            <a:ext cx="3155749" cy="1607304"/>
          </a:xfrm>
          <a:prstGeom prst="rect">
            <a:avLst/>
          </a:prstGeom>
          <a:noFill/>
          <a:ln>
            <a:noFill/>
          </a:ln>
        </p:spPr>
        <p:txBody>
          <a:bodyPr wrap="square" rtlCol="0">
            <a:spAutoFit/>
          </a:bodyPr>
          <a:lstStyle/>
          <a:p>
            <a:endParaRPr lang="en-GB" dirty="0"/>
          </a:p>
        </p:txBody>
      </p:sp>
      <p:pic>
        <p:nvPicPr>
          <p:cNvPr id="1026" name="Picture 2">
            <a:extLst>
              <a:ext uri="{FF2B5EF4-FFF2-40B4-BE49-F238E27FC236}">
                <a16:creationId xmlns:a16="http://schemas.microsoft.com/office/drawing/2014/main" id="{4D13459A-FF7A-FCCB-C42F-1199D9924E1A}"/>
              </a:ext>
            </a:extLst>
          </p:cNvPr>
          <p:cNvPicPr>
            <a:picLocks noChangeAspect="1" noChangeArrowheads="1"/>
          </p:cNvPicPr>
          <p:nvPr/>
        </p:nvPicPr>
        <p:blipFill>
          <a:blip r:embed="rId4"/>
          <a:srcRect/>
          <a:stretch/>
        </p:blipFill>
        <p:spPr bwMode="auto">
          <a:xfrm>
            <a:off x="8136834" y="2605188"/>
            <a:ext cx="6328603" cy="44593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A1A75E3-4934-DB28-CD3A-701109B16DBE}"/>
              </a:ext>
            </a:extLst>
          </p:cNvPr>
          <p:cNvPicPr>
            <a:picLocks noChangeAspect="1" noChangeArrowheads="1"/>
          </p:cNvPicPr>
          <p:nvPr/>
        </p:nvPicPr>
        <p:blipFill>
          <a:blip r:embed="rId5"/>
          <a:srcRect/>
          <a:stretch/>
        </p:blipFill>
        <p:spPr bwMode="auto">
          <a:xfrm>
            <a:off x="653912" y="608851"/>
            <a:ext cx="3111435" cy="23335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5DA2AA65-6B32-34E4-EA1C-213C1171C05A}"/>
              </a:ext>
            </a:extLst>
          </p:cNvPr>
          <p:cNvPicPr>
            <a:picLocks noChangeAspect="1" noChangeArrowheads="1"/>
          </p:cNvPicPr>
          <p:nvPr/>
        </p:nvPicPr>
        <p:blipFill>
          <a:blip r:embed="rId6"/>
          <a:srcRect/>
          <a:stretch/>
        </p:blipFill>
        <p:spPr bwMode="auto">
          <a:xfrm>
            <a:off x="3877812" y="582517"/>
            <a:ext cx="3171953" cy="237896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C80F6E74-FCDC-F11D-640A-3505AB6D3EFA}"/>
              </a:ext>
            </a:extLst>
          </p:cNvPr>
          <p:cNvPicPr>
            <a:picLocks noChangeAspect="1" noChangeArrowheads="1"/>
          </p:cNvPicPr>
          <p:nvPr/>
        </p:nvPicPr>
        <p:blipFill>
          <a:blip r:embed="rId7"/>
          <a:srcRect/>
          <a:stretch/>
        </p:blipFill>
        <p:spPr bwMode="auto">
          <a:xfrm>
            <a:off x="653911" y="3111983"/>
            <a:ext cx="3111435" cy="218339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F86DFEDF-53F9-B000-D942-4F7DEB58EB5A}"/>
              </a:ext>
            </a:extLst>
          </p:cNvPr>
          <p:cNvPicPr>
            <a:picLocks noChangeAspect="1" noChangeArrowheads="1"/>
          </p:cNvPicPr>
          <p:nvPr/>
        </p:nvPicPr>
        <p:blipFill>
          <a:blip r:embed="rId8"/>
          <a:srcRect/>
          <a:stretch/>
        </p:blipFill>
        <p:spPr bwMode="auto">
          <a:xfrm>
            <a:off x="3891622" y="3113639"/>
            <a:ext cx="3181132" cy="218173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67401396-9EB2-BE7E-816D-45BF1A9FF521}"/>
              </a:ext>
            </a:extLst>
          </p:cNvPr>
          <p:cNvPicPr>
            <a:picLocks noChangeAspect="1" noChangeArrowheads="1"/>
          </p:cNvPicPr>
          <p:nvPr/>
        </p:nvPicPr>
        <p:blipFill>
          <a:blip r:embed="rId9"/>
          <a:srcRect/>
          <a:stretch/>
        </p:blipFill>
        <p:spPr bwMode="auto">
          <a:xfrm>
            <a:off x="653911" y="5412065"/>
            <a:ext cx="3111435" cy="221610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FF8C7C4B-79F3-C413-D553-F3DB7F025E50}"/>
              </a:ext>
            </a:extLst>
          </p:cNvPr>
          <p:cNvPicPr>
            <a:picLocks noChangeAspect="1" noChangeArrowheads="1"/>
          </p:cNvPicPr>
          <p:nvPr/>
        </p:nvPicPr>
        <p:blipFill>
          <a:blip r:embed="rId10"/>
          <a:srcRect/>
          <a:stretch/>
        </p:blipFill>
        <p:spPr bwMode="auto">
          <a:xfrm>
            <a:off x="3891621" y="5412065"/>
            <a:ext cx="3158143" cy="221610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chart of energy efficiency&#10;&#10;Description automatically generated">
            <a:extLst>
              <a:ext uri="{FF2B5EF4-FFF2-40B4-BE49-F238E27FC236}">
                <a16:creationId xmlns:a16="http://schemas.microsoft.com/office/drawing/2014/main" id="{4CA0B403-A910-F230-BDE7-CE3D51E5C260}"/>
              </a:ext>
            </a:extLst>
          </p:cNvPr>
          <p:cNvPicPr>
            <a:picLocks noChangeAspect="1"/>
          </p:cNvPicPr>
          <p:nvPr/>
        </p:nvPicPr>
        <p:blipFill>
          <a:blip r:embed="rId11"/>
          <a:stretch>
            <a:fillRect/>
          </a:stretch>
        </p:blipFill>
        <p:spPr>
          <a:xfrm>
            <a:off x="2295794" y="7759343"/>
            <a:ext cx="2939103" cy="1792431"/>
          </a:xfrm>
          <a:prstGeom prst="rect">
            <a:avLst/>
          </a:prstGeom>
        </p:spPr>
      </p:pic>
    </p:spTree>
    <p:extLst>
      <p:ext uri="{BB962C8B-B14F-4D97-AF65-F5344CB8AC3E}">
        <p14:creationId xmlns:p14="http://schemas.microsoft.com/office/powerpoint/2010/main" val="342575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6223F6-458B-E99C-D36C-F83874E3BA7C}"/>
              </a:ext>
            </a:extLst>
          </p:cNvPr>
          <p:cNvSpPr>
            <a:spLocks noChangeArrowheads="1"/>
          </p:cNvSpPr>
          <p:nvPr/>
        </p:nvSpPr>
        <p:spPr bwMode="auto">
          <a:xfrm>
            <a:off x="359093"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 name="Rectangle 4">
            <a:extLst>
              <a:ext uri="{FF2B5EF4-FFF2-40B4-BE49-F238E27FC236}">
                <a16:creationId xmlns:a16="http://schemas.microsoft.com/office/drawing/2014/main" id="{BE30A96B-7BF2-8E4F-34A1-0C71741340FA}"/>
              </a:ext>
            </a:extLst>
          </p:cNvPr>
          <p:cNvSpPr>
            <a:spLocks noChangeArrowheads="1"/>
          </p:cNvSpPr>
          <p:nvPr/>
        </p:nvSpPr>
        <p:spPr bwMode="auto">
          <a:xfrm>
            <a:off x="7920038"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 name="TextBox 11">
            <a:extLst>
              <a:ext uri="{FF2B5EF4-FFF2-40B4-BE49-F238E27FC236}">
                <a16:creationId xmlns:a16="http://schemas.microsoft.com/office/drawing/2014/main" id="{CCBE93BF-9BF8-8E64-90F4-53084BDB732A}"/>
              </a:ext>
            </a:extLst>
          </p:cNvPr>
          <p:cNvSpPr txBox="1"/>
          <p:nvPr/>
        </p:nvSpPr>
        <p:spPr>
          <a:xfrm>
            <a:off x="539115" y="522605"/>
            <a:ext cx="6429244" cy="17543264"/>
          </a:xfrm>
          <a:prstGeom prst="rect">
            <a:avLst/>
          </a:prstGeom>
          <a:noFill/>
        </p:spPr>
        <p:txBody>
          <a:bodyPr wrap="square" rtlCol="0">
            <a:spAutoFit/>
          </a:bodyPr>
          <a:lstStyle/>
          <a:p>
            <a:pPr algn="ctr"/>
            <a:r>
              <a:rPr lang="en-GB" sz="14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rPr>
              <a:t>Flat 2, 43a Victoria Road, Exmouth, EX8 1DW</a:t>
            </a:r>
            <a:endParaRPr lang="en-GB" sz="14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br>
              <a:rPr lang="en-GB" sz="1400" dirty="0">
                <a:latin typeface="Helvetica" panose="020B0604020202020204" pitchFamily="34" charset="0"/>
                <a:cs typeface="Helvetica" panose="020B0604020202020204" pitchFamily="34" charset="0"/>
              </a:rPr>
            </a:br>
            <a:endParaRPr lang="en-GB" sz="1400" b="1" dirty="0">
              <a:latin typeface="Helvetica" panose="020B0604020202020204" pitchFamily="34" charset="0"/>
              <a:cs typeface="Helvetica" panose="020B0604020202020204" pitchFamily="34" charset="0"/>
            </a:endParaRPr>
          </a:p>
          <a:p>
            <a:r>
              <a:rPr lang="en-GB" sz="1400" b="1" dirty="0">
                <a:latin typeface="Helvetica" panose="020B0604020202020204" pitchFamily="34" charset="0"/>
                <a:cs typeface="Helvetica" panose="020B0604020202020204" pitchFamily="34" charset="0"/>
              </a:rPr>
              <a:t>THE ACCOMMODATION COMPRISES</a:t>
            </a:r>
            <a:r>
              <a:rPr lang="en-GB" sz="1400" dirty="0">
                <a:latin typeface="Helvetica" panose="020B0604020202020204" pitchFamily="34" charset="0"/>
                <a:cs typeface="Helvetica" panose="020B0604020202020204" pitchFamily="34" charset="0"/>
              </a:rPr>
              <a:t>: Communal Entrance leading to communal area. Private front door with patterned glass window inset giving access to:</a:t>
            </a:r>
          </a:p>
          <a:p>
            <a:endParaRPr lang="en-GB" sz="1400" dirty="0">
              <a:latin typeface="Helvetica" panose="020B0604020202020204" pitchFamily="34" charset="0"/>
              <a:cs typeface="Helvetica" panose="020B0604020202020204" pitchFamily="34" charset="0"/>
            </a:endParaRPr>
          </a:p>
          <a:p>
            <a:r>
              <a:rPr lang="en-GB" sz="1400" b="1" dirty="0">
                <a:latin typeface="Helvetica" panose="020B0604020202020204" pitchFamily="34" charset="0"/>
                <a:cs typeface="Helvetica" panose="020B0604020202020204" pitchFamily="34" charset="0"/>
              </a:rPr>
              <a:t>ENTRANCE LOBBY</a:t>
            </a:r>
            <a:r>
              <a:rPr lang="en-GB" sz="1400" dirty="0">
                <a:latin typeface="Helvetica" panose="020B0604020202020204" pitchFamily="34" charset="0"/>
                <a:cs typeface="Helvetica" panose="020B0604020202020204" pitchFamily="34" charset="0"/>
              </a:rPr>
              <a:t>: With stairs rising to FIRST FLOOR LANDING with uPVC double glazed window to side aspect with patterned glass; thermostat control for central heating; radiator; fitted coats/storage cupboard; telephone point.</a:t>
            </a:r>
          </a:p>
          <a:p>
            <a:endParaRPr lang="en-GB" sz="1400" dirty="0">
              <a:latin typeface="Helvetica" panose="020B0604020202020204" pitchFamily="34" charset="0"/>
              <a:cs typeface="Helvetica" panose="020B0604020202020204" pitchFamily="34" charset="0"/>
            </a:endParaRPr>
          </a:p>
          <a:p>
            <a:r>
              <a:rPr lang="en-GB" sz="1400" b="1" dirty="0">
                <a:latin typeface="Helvetica" panose="020B0604020202020204" pitchFamily="34" charset="0"/>
                <a:cs typeface="Helvetica" panose="020B0604020202020204" pitchFamily="34" charset="0"/>
              </a:rPr>
              <a:t>LOUNGE: </a:t>
            </a:r>
            <a:r>
              <a:rPr lang="en-GB" sz="1400" dirty="0">
                <a:latin typeface="Helvetica" panose="020B0604020202020204" pitchFamily="34" charset="0"/>
                <a:cs typeface="Helvetica" panose="020B0604020202020204" pitchFamily="34" charset="0"/>
              </a:rPr>
              <a:t>15' 5" x 11' 6" (4.7m x 3.51m) measurement into wall recess and excluding doorway recess. A most attractive room with uPVC double glazed bay window to front aspect; attractive marble fireplace with cast iron inset; television point; radiator; coved ceiling.</a:t>
            </a:r>
          </a:p>
          <a:p>
            <a:endParaRPr lang="en-GB" sz="1400" dirty="0">
              <a:latin typeface="Helvetica" panose="020B0604020202020204" pitchFamily="34" charset="0"/>
              <a:cs typeface="Helvetica" panose="020B0604020202020204" pitchFamily="34" charset="0"/>
            </a:endParaRPr>
          </a:p>
          <a:p>
            <a:r>
              <a:rPr lang="en-GB" sz="1400" b="1" dirty="0">
                <a:latin typeface="Helvetica" panose="020B0604020202020204" pitchFamily="34" charset="0"/>
                <a:cs typeface="Helvetica" panose="020B0604020202020204" pitchFamily="34" charset="0"/>
              </a:rPr>
              <a:t>KITCHEN/BREAKFAST ROOM</a:t>
            </a:r>
            <a:r>
              <a:rPr lang="en-GB" sz="1400" dirty="0">
                <a:latin typeface="Helvetica" panose="020B0604020202020204" pitchFamily="34" charset="0"/>
                <a:cs typeface="Helvetica" panose="020B0604020202020204" pitchFamily="34" charset="0"/>
              </a:rPr>
              <a:t>: 13' 7" x 12' 0" (4.14m x 3.66m) A bright and spacious room with uPVC double glazed bay window overlooking the rear aspect; uPVC double glazed door giving access to small decked area with staircase leading down to a COURTYARD AREA which in-turn gives access to the PARKING SPACE. The kitchen is fitted with a range of wood effect work top surfaces with attractive tiled surrounds; range of base cupboards, drawer units, space and plumbing for dishwasher beneath work tops; inset single drainer one and a half bowl sink unit; inset four ring gas hob with stainless steel splashback and chimney style extractor hood over and built-in oven below; matching wall units at eye-level; integrated fridge and freezer; plumbing for washing machine; wall mounted gas boiler serving domestic hot water and central heating housed in matching kitchen unit; radiator; recess ceiling spotlighting.</a:t>
            </a:r>
          </a:p>
          <a:p>
            <a:endParaRPr lang="en-GB" sz="1400" b="1" dirty="0">
              <a:latin typeface="Helvetica" panose="020B0604020202020204" pitchFamily="34" charset="0"/>
              <a:cs typeface="Helvetica" panose="020B0604020202020204" pitchFamily="34" charset="0"/>
            </a:endParaRPr>
          </a:p>
          <a:p>
            <a:r>
              <a:rPr lang="en-GB" sz="1400" b="1" dirty="0">
                <a:latin typeface="Helvetica" panose="020B0604020202020204" pitchFamily="34" charset="0"/>
                <a:cs typeface="Helvetica" panose="020B0604020202020204" pitchFamily="34" charset="0"/>
              </a:rPr>
              <a:t>BEDROOM ONE</a:t>
            </a:r>
            <a:r>
              <a:rPr lang="en-GB" sz="1400" dirty="0">
                <a:latin typeface="Helvetica" panose="020B0604020202020204" pitchFamily="34" charset="0"/>
                <a:cs typeface="Helvetica" panose="020B0604020202020204" pitchFamily="34" charset="0"/>
              </a:rPr>
              <a:t>: 12' 9" x 11' 6" (3.89m x 3.51m) measurement into wall recess. uPVC double glazed window to rear aspect; radiator; fitted cupboard in one wall recess; picture rail.</a:t>
            </a:r>
          </a:p>
          <a:p>
            <a:endParaRPr lang="en-GB" sz="1400" b="1" dirty="0">
              <a:latin typeface="Helvetica" panose="020B0604020202020204" pitchFamily="34" charset="0"/>
              <a:cs typeface="Helvetica" panose="020B0604020202020204" pitchFamily="34" charset="0"/>
            </a:endParaRPr>
          </a:p>
          <a:p>
            <a:r>
              <a:rPr lang="en-GB" sz="1400" b="1" dirty="0">
                <a:latin typeface="Helvetica" panose="020B0604020202020204" pitchFamily="34" charset="0"/>
                <a:cs typeface="Helvetica" panose="020B0604020202020204" pitchFamily="34" charset="0"/>
              </a:rPr>
              <a:t>BEDROOM TWO: </a:t>
            </a:r>
            <a:r>
              <a:rPr lang="en-GB" sz="1400" dirty="0">
                <a:latin typeface="Helvetica" panose="020B0604020202020204" pitchFamily="34" charset="0"/>
                <a:cs typeface="Helvetica" panose="020B0604020202020204" pitchFamily="34" charset="0"/>
              </a:rPr>
              <a:t>8' 8" x 7' 2" (2.64m x 2.18m) uPVC double glazed window to front aspect; fitted wardrobe with shelving in wall recess; coved ceiling; radiator.</a:t>
            </a:r>
          </a:p>
          <a:p>
            <a:endParaRPr lang="en-GB" sz="1400" dirty="0">
              <a:latin typeface="Helvetica" panose="020B0604020202020204" pitchFamily="34" charset="0"/>
              <a:cs typeface="Helvetica" panose="020B0604020202020204" pitchFamily="34" charset="0"/>
            </a:endParaRPr>
          </a:p>
          <a:p>
            <a:r>
              <a:rPr lang="en-GB" sz="1400" b="1" dirty="0">
                <a:latin typeface="Helvetica" panose="020B0604020202020204" pitchFamily="34" charset="0"/>
                <a:cs typeface="Helvetica" panose="020B0604020202020204" pitchFamily="34" charset="0"/>
              </a:rPr>
              <a:t>BEDROOM THREE: </a:t>
            </a:r>
            <a:r>
              <a:rPr lang="en-GB" sz="1400" dirty="0">
                <a:latin typeface="Helvetica" panose="020B0604020202020204" pitchFamily="34" charset="0"/>
                <a:cs typeface="Helvetica" panose="020B0604020202020204" pitchFamily="34" charset="0"/>
              </a:rPr>
              <a:t>7' 2" (2.18m) maximum narrowing to 5' 7" (1.7m) x 8' 10" (2.69m). uPVC double glazed window to side aspect; radiator; built-in wardrobe with clothes rail and shelving.</a:t>
            </a:r>
          </a:p>
          <a:p>
            <a:endParaRPr lang="en-GB" sz="1400" dirty="0">
              <a:latin typeface="Helvetica" panose="020B0604020202020204" pitchFamily="34" charset="0"/>
              <a:cs typeface="Helvetica" panose="020B0604020202020204" pitchFamily="34" charset="0"/>
            </a:endParaRPr>
          </a:p>
          <a:p>
            <a:r>
              <a:rPr lang="en-GB" sz="1400" b="1" dirty="0">
                <a:latin typeface="Helvetica" panose="020B0604020202020204" pitchFamily="34" charset="0"/>
                <a:cs typeface="Helvetica" panose="020B0604020202020204" pitchFamily="34" charset="0"/>
              </a:rPr>
              <a:t>BATHROOM/WC: </a:t>
            </a:r>
            <a:r>
              <a:rPr lang="en-GB" sz="1400" dirty="0">
                <a:latin typeface="Helvetica" panose="020B0604020202020204" pitchFamily="34" charset="0"/>
                <a:cs typeface="Helvetica" panose="020B0604020202020204" pitchFamily="34" charset="0"/>
              </a:rPr>
              <a:t>Fitted with a modern suite comprising of a bath with shower unit over and shower splash screen; pedestal wash hand basin; WC with dual push button flush; chrome heated towel rail; attractive extensively tiled walls; wall mounted mirror-fronted cabinet; recess ceiling spotlighting; ceiling extractor fan; access to roof space.</a:t>
            </a:r>
          </a:p>
          <a:p>
            <a:br>
              <a:rPr lang="en-GB" sz="1400" dirty="0">
                <a:latin typeface="Helvetica" panose="020B0604020202020204" pitchFamily="34" charset="0"/>
                <a:cs typeface="Helvetica" panose="020B0604020202020204" pitchFamily="34" charset="0"/>
              </a:rPr>
            </a:br>
            <a:br>
              <a:rPr lang="en-GB" sz="1400" dirty="0">
                <a:latin typeface="Helvetica" panose="020B0604020202020204" pitchFamily="34" charset="0"/>
                <a:cs typeface="Helvetica" panose="020B0604020202020204" pitchFamily="34" charset="0"/>
              </a:rPr>
            </a:br>
            <a:endParaRPr lang="en-GB" sz="14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4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br>
              <a:rPr lang="en-GB" sz="14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rPr>
            </a:br>
            <a:endParaRPr lang="en-US" sz="1400" dirty="0">
              <a:latin typeface="Helvetica" panose="020B0604020202020204" pitchFamily="34" charset="0"/>
              <a:cs typeface="Helvetica" panose="020B0604020202020204" pitchFamily="34" charset="0"/>
            </a:endParaRPr>
          </a:p>
        </p:txBody>
      </p:sp>
      <p:sp>
        <p:nvSpPr>
          <p:cNvPr id="13" name="TextBox 12">
            <a:extLst>
              <a:ext uri="{FF2B5EF4-FFF2-40B4-BE49-F238E27FC236}">
                <a16:creationId xmlns:a16="http://schemas.microsoft.com/office/drawing/2014/main" id="{96F289B2-C3D7-742F-AA5D-DB0F07127B74}"/>
              </a:ext>
            </a:extLst>
          </p:cNvPr>
          <p:cNvSpPr txBox="1"/>
          <p:nvPr/>
        </p:nvSpPr>
        <p:spPr>
          <a:xfrm>
            <a:off x="8106563" y="522605"/>
            <a:ext cx="6429244" cy="9841156"/>
          </a:xfrm>
          <a:prstGeom prst="rect">
            <a:avLst/>
          </a:prstGeom>
          <a:noFill/>
        </p:spPr>
        <p:txBody>
          <a:bodyPr wrap="square" rtlCol="0">
            <a:spAutoFit/>
          </a:bodyPr>
          <a:lstStyle/>
          <a:p>
            <a:endParaRPr lang="en-GB" sz="1200" b="1" dirty="0">
              <a:solidFill>
                <a:srgbClr val="333333"/>
              </a:solidFill>
              <a:latin typeface="Helvetica" panose="020B0604020202020204" pitchFamily="34" charset="0"/>
              <a:ea typeface="Times New Roman" panose="02020603050405020304" pitchFamily="18" charset="0"/>
              <a:cs typeface="Helvetica-Bold"/>
            </a:endParaRPr>
          </a:p>
          <a:p>
            <a:r>
              <a:rPr lang="en-GB" sz="1400" b="1" dirty="0">
                <a:latin typeface="Helvetica" panose="020B0604020202020204" pitchFamily="34" charset="0"/>
                <a:cs typeface="Helvetica" panose="020B0604020202020204" pitchFamily="34" charset="0"/>
              </a:rPr>
              <a:t>OUTSIDE: </a:t>
            </a:r>
            <a:r>
              <a:rPr lang="en-GB" sz="1400" dirty="0">
                <a:latin typeface="Helvetica" panose="020B0604020202020204" pitchFamily="34" charset="0"/>
                <a:cs typeface="Helvetica" panose="020B0604020202020204" pitchFamily="34" charset="0"/>
              </a:rPr>
              <a:t>To the rear of the property the flat enjoys its own PRIVATE PATIO COURTYARD AREA with access to a garden store. A rear pedestrian gate gives access to a PARKING SPACE.</a:t>
            </a:r>
          </a:p>
          <a:p>
            <a:endParaRPr lang="en-GB" sz="1400" dirty="0">
              <a:latin typeface="Helvetica" panose="020B0604020202020204" pitchFamily="34" charset="0"/>
              <a:cs typeface="Helvetica" panose="020B0604020202020204" pitchFamily="34" charset="0"/>
            </a:endParaRPr>
          </a:p>
          <a:p>
            <a:r>
              <a:rPr lang="en-GB" sz="1400" b="1" dirty="0">
                <a:latin typeface="Helvetica" panose="020B0604020202020204" pitchFamily="34" charset="0"/>
                <a:cs typeface="Helvetica" panose="020B0604020202020204" pitchFamily="34" charset="0"/>
              </a:rPr>
              <a:t>AGENTS NOTE: </a:t>
            </a:r>
            <a:r>
              <a:rPr lang="en-GB" sz="1400" dirty="0">
                <a:latin typeface="Helvetica" panose="020B0604020202020204" pitchFamily="34" charset="0"/>
                <a:cs typeface="Helvetica" panose="020B0604020202020204" pitchFamily="34" charset="0"/>
              </a:rPr>
              <a:t>We understand that the property is held on a 156 year lease and also owns the freehold of the entire building. The ground floor flat is held on a long lease.</a:t>
            </a:r>
          </a:p>
          <a:p>
            <a:endParaRPr lang="en-GB" sz="120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00" b="1" dirty="0">
              <a:solidFill>
                <a:srgbClr val="333333"/>
              </a:solidFill>
              <a:latin typeface="Helvetica" panose="020B0604020202020204" pitchFamily="34" charset="0"/>
              <a:ea typeface="Times New Roman" panose="02020603050405020304" pitchFamily="18" charset="0"/>
              <a:cs typeface="Helvetica-Bold"/>
            </a:endParaRPr>
          </a:p>
          <a:p>
            <a:r>
              <a:rPr lang="en-GB" sz="1200" b="1" dirty="0">
                <a:solidFill>
                  <a:srgbClr val="333333"/>
                </a:solidFill>
                <a:effectLst/>
                <a:latin typeface="Helvetica" panose="020B0604020202020204" pitchFamily="34" charset="0"/>
                <a:ea typeface="Times New Roman" panose="02020603050405020304" pitchFamily="18" charset="0"/>
                <a:cs typeface="Helvetica-Bold"/>
              </a:rPr>
              <a:t>FLOOR PLAN: </a:t>
            </a: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dirty="0">
              <a:solidFill>
                <a:srgbClr val="333333"/>
              </a:solidFill>
              <a:latin typeface="Helvetica" panose="020B0604020202020204" pitchFamily="34" charset="0"/>
              <a:ea typeface="Times New Roman" panose="02020603050405020304" pitchFamily="18" charset="0"/>
            </a:endParaRPr>
          </a:p>
          <a:p>
            <a:endParaRPr lang="en-GB" sz="1250" dirty="0">
              <a:solidFill>
                <a:srgbClr val="333333"/>
              </a:solidFill>
              <a:effectLst/>
              <a:latin typeface="Helvetica" panose="020B0604020202020204" pitchFamily="34" charset="0"/>
              <a:ea typeface="Times New Roman" panose="02020603050405020304" pitchFamily="18" charset="0"/>
            </a:endParaRPr>
          </a:p>
          <a:p>
            <a:endParaRPr lang="en-GB" sz="1250" dirty="0">
              <a:effectLst/>
              <a:latin typeface="Times New Roman" panose="02020603050405020304" pitchFamily="18" charset="0"/>
              <a:ea typeface="Times New Roman" panose="02020603050405020304" pitchFamily="18" charset="0"/>
            </a:endParaRPr>
          </a:p>
        </p:txBody>
      </p:sp>
      <p:pic>
        <p:nvPicPr>
          <p:cNvPr id="2050" name="Picture 2">
            <a:extLst>
              <a:ext uri="{FF2B5EF4-FFF2-40B4-BE49-F238E27FC236}">
                <a16:creationId xmlns:a16="http://schemas.microsoft.com/office/drawing/2014/main" id="{36309058-F1AA-C3BF-C723-1ABB623E8E1E}"/>
              </a:ext>
            </a:extLst>
          </p:cNvPr>
          <p:cNvPicPr>
            <a:picLocks noChangeAspect="1" noChangeArrowheads="1"/>
          </p:cNvPicPr>
          <p:nvPr/>
        </p:nvPicPr>
        <p:blipFill>
          <a:blip r:embed="rId2"/>
          <a:srcRect/>
          <a:stretch/>
        </p:blipFill>
        <p:spPr bwMode="auto">
          <a:xfrm>
            <a:off x="9216247" y="3188368"/>
            <a:ext cx="4209875" cy="5895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191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216</TotalTime>
  <Words>839</Words>
  <Application>Microsoft Office PowerPoint</Application>
  <PresentationFormat>Custom</PresentationFormat>
  <Paragraphs>109</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Calibri</vt:lpstr>
      <vt:lpstr>Calibri Light</vt:lpstr>
      <vt:lpstr>Frutiger LT Std 55 Roman</vt:lpstr>
      <vt:lpstr>Helvetica</vt:lpstr>
      <vt:lpstr>HelveticaNeueLT-Medium</vt:lpstr>
      <vt:lpstr>HelveticaNeueLT-Roman</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Caswell</dc:creator>
  <cp:lastModifiedBy>Exmouth Office Exmouth</cp:lastModifiedBy>
  <cp:revision>20</cp:revision>
  <cp:lastPrinted>2024-03-01T11:08:36Z</cp:lastPrinted>
  <dcterms:created xsi:type="dcterms:W3CDTF">2023-03-19T13:39:10Z</dcterms:created>
  <dcterms:modified xsi:type="dcterms:W3CDTF">2024-07-23T12:40:15Z</dcterms:modified>
</cp:coreProperties>
</file>